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81" r:id="rId4"/>
    <p:sldId id="458" r:id="rId6"/>
    <p:sldId id="455" r:id="rId7"/>
    <p:sldId id="1152" r:id="rId8"/>
    <p:sldId id="1153" r:id="rId9"/>
    <p:sldId id="1154" r:id="rId10"/>
    <p:sldId id="1195" r:id="rId11"/>
    <p:sldId id="1172" r:id="rId12"/>
    <p:sldId id="1173" r:id="rId13"/>
    <p:sldId id="1156" r:id="rId14"/>
    <p:sldId id="1196" r:id="rId15"/>
    <p:sldId id="1157" r:id="rId16"/>
    <p:sldId id="1180" r:id="rId17"/>
    <p:sldId id="1158" r:id="rId18"/>
    <p:sldId id="1159" r:id="rId19"/>
    <p:sldId id="1160" r:id="rId20"/>
    <p:sldId id="1197" r:id="rId21"/>
    <p:sldId id="1162" r:id="rId22"/>
    <p:sldId id="1198" r:id="rId23"/>
    <p:sldId id="1163" r:id="rId24"/>
    <p:sldId id="1199" r:id="rId25"/>
    <p:sldId id="1200" r:id="rId26"/>
    <p:sldId id="1201" r:id="rId27"/>
    <p:sldId id="1202" r:id="rId28"/>
    <p:sldId id="1203" r:id="rId29"/>
    <p:sldId id="1204" r:id="rId30"/>
    <p:sldId id="1205" r:id="rId31"/>
    <p:sldId id="280" r:id="rId32"/>
  </p:sldIdLst>
  <p:sldSz cx="12192635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大众学生" initials="大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84B"/>
    <a:srgbClr val="0F2B51"/>
    <a:srgbClr val="0E2D5C"/>
    <a:srgbClr val="0C294E"/>
    <a:srgbClr val="0E3060"/>
    <a:srgbClr val="154068"/>
    <a:srgbClr val="0D2C54"/>
    <a:srgbClr val="142F55"/>
    <a:srgbClr val="FFF8E2"/>
    <a:srgbClr val="E2E4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432"/>
        <p:guide pos="386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7" Type="http://schemas.openxmlformats.org/officeDocument/2006/relationships/tags" Target="tags/tag160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58.xml"/><Relationship Id="rId3" Type="http://schemas.openxmlformats.org/officeDocument/2006/relationships/image" Target="../media/image1.jpeg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image" Target="../media/image2.png"/><Relationship Id="rId3" Type="http://schemas.openxmlformats.org/officeDocument/2006/relationships/image" Target="../media/image1.jpeg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image" Target="../media/image2.png"/><Relationship Id="rId3" Type="http://schemas.openxmlformats.org/officeDocument/2006/relationships/image" Target="../media/image1.jpe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0" y="1"/>
              <a:ext cx="19202" cy="10799"/>
            </a:xfrm>
            <a:prstGeom prst="rect">
              <a:avLst/>
            </a:prstGeom>
          </p:spPr>
        </p:pic>
        <p:sp>
          <p:nvSpPr>
            <p:cNvPr id="9" name="矩形 8"/>
            <p:cNvSpPr/>
            <p:nvPr userDrawn="1">
              <p:custDataLst>
                <p:tags r:id="rId4"/>
              </p:custDataLst>
            </p:nvPr>
          </p:nvSpPr>
          <p:spPr>
            <a:xfrm>
              <a:off x="0" y="0"/>
              <a:ext cx="19202" cy="10800"/>
            </a:xfrm>
            <a:prstGeom prst="rect">
              <a:avLst/>
            </a:prstGeom>
            <a:solidFill>
              <a:srgbClr val="0E2D5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60" y="774040"/>
            <a:ext cx="10973880" cy="5483082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918" y="2484128"/>
            <a:ext cx="9800165" cy="101885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918" y="3560583"/>
            <a:ext cx="9800165" cy="471624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3201" cy="6858000"/>
            <a:chOff x="0" y="205"/>
            <a:chExt cx="14400" cy="8101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0" y="206"/>
              <a:ext cx="14400" cy="8100"/>
            </a:xfrm>
            <a:prstGeom prst="rect">
              <a:avLst/>
            </a:prstGeom>
          </p:spPr>
        </p:pic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0" y="205"/>
              <a:ext cx="14400" cy="8101"/>
            </a:xfrm>
            <a:prstGeom prst="rect">
              <a:avLst/>
            </a:prstGeom>
            <a:solidFill>
              <a:srgbClr val="0E2D52">
                <a:alpha val="8666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847"/>
            <a:ext cx="12193201" cy="6857153"/>
          </a:xfrm>
          <a:prstGeom prst="rect">
            <a:avLst/>
          </a:prstGeom>
        </p:spPr>
      </p:pic>
      <p:pic>
        <p:nvPicPr>
          <p:cNvPr id="14" name="图片 13" descr="图层 0"/>
          <p:cNvPicPr>
            <a:picLocks noChangeAspect="1"/>
          </p:cNvPicPr>
          <p:nvPr userDrawn="1"/>
        </p:nvPicPr>
        <p:blipFill>
          <a:blip r:embed="rId4">
            <a:alphaModFix amt="85000"/>
          </a:blip>
          <a:srcRect r="13355"/>
          <a:stretch>
            <a:fillRect/>
          </a:stretch>
        </p:blipFill>
        <p:spPr>
          <a:xfrm>
            <a:off x="1876398" y="847"/>
            <a:ext cx="10316802" cy="6857153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3201" cy="6858000"/>
          </a:xfrm>
          <a:prstGeom prst="rect">
            <a:avLst/>
          </a:prstGeom>
          <a:gradFill>
            <a:gsLst>
              <a:gs pos="82000">
                <a:srgbClr val="0E2D52">
                  <a:alpha val="45000"/>
                </a:srgbClr>
              </a:gs>
              <a:gs pos="47000">
                <a:srgbClr val="0E2D52">
                  <a:alpha val="85000"/>
                </a:srgbClr>
              </a:gs>
              <a:gs pos="0">
                <a:srgbClr val="0E2D52"/>
              </a:gs>
              <a:gs pos="100000">
                <a:srgbClr val="0E2D52">
                  <a:alpha val="1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996" y="3848598"/>
            <a:ext cx="7769565" cy="76684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996" y="4615438"/>
            <a:ext cx="7769565" cy="867645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1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8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60" y="608432"/>
            <a:ext cx="10970280" cy="705637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60" y="1501277"/>
            <a:ext cx="5177310" cy="4748644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2231" y="1501277"/>
            <a:ext cx="5177310" cy="4748644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60" y="608432"/>
            <a:ext cx="10970280" cy="705637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60" y="1429274"/>
            <a:ext cx="5342926" cy="38162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60" y="1854095"/>
            <a:ext cx="5342926" cy="4395827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6365" y="1421802"/>
            <a:ext cx="5342926" cy="38162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6365" y="1854095"/>
            <a:ext cx="5342926" cy="4395827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60" y="608432"/>
            <a:ext cx="10970280" cy="705637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60" y="1555280"/>
            <a:ext cx="5233593" cy="4608238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1025" y="1555280"/>
            <a:ext cx="5227715" cy="4608238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847"/>
            <a:ext cx="12193201" cy="6857153"/>
          </a:xfrm>
          <a:prstGeom prst="rect">
            <a:avLst/>
          </a:prstGeom>
        </p:spPr>
      </p:pic>
      <p:pic>
        <p:nvPicPr>
          <p:cNvPr id="14" name="图片 13" descr="图层 0"/>
          <p:cNvPicPr>
            <a:picLocks noChangeAspect="1"/>
          </p:cNvPicPr>
          <p:nvPr userDrawn="1"/>
        </p:nvPicPr>
        <p:blipFill>
          <a:blip r:embed="rId4">
            <a:alphaModFix amt="85000"/>
          </a:blip>
          <a:srcRect r="13355"/>
          <a:stretch>
            <a:fillRect/>
          </a:stretch>
        </p:blipFill>
        <p:spPr>
          <a:xfrm>
            <a:off x="1876398" y="847"/>
            <a:ext cx="10316802" cy="6857153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3201" cy="6858000"/>
          </a:xfrm>
          <a:prstGeom prst="rect">
            <a:avLst/>
          </a:prstGeom>
          <a:gradFill>
            <a:gsLst>
              <a:gs pos="82000">
                <a:srgbClr val="0E2D52">
                  <a:alpha val="45000"/>
                </a:srgbClr>
              </a:gs>
              <a:gs pos="47000">
                <a:srgbClr val="0E2D52">
                  <a:alpha val="85000"/>
                </a:srgbClr>
              </a:gs>
              <a:gs pos="0">
                <a:srgbClr val="0E2D52"/>
              </a:gs>
              <a:gs pos="100000">
                <a:srgbClr val="0E2D52">
                  <a:alpha val="1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5808" y="914447"/>
            <a:ext cx="1044103" cy="5029459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90" y="914447"/>
            <a:ext cx="9170103" cy="5029459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60" y="774040"/>
            <a:ext cx="10973880" cy="5483082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918" y="2484128"/>
            <a:ext cx="9800165" cy="101885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918" y="3560583"/>
            <a:ext cx="9800165" cy="471624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007586" y="833967"/>
            <a:ext cx="1046534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23" name="Group 7"/>
          <p:cNvGrpSpPr/>
          <p:nvPr userDrawn="1"/>
        </p:nvGrpSpPr>
        <p:grpSpPr>
          <a:xfrm>
            <a:off x="431822" y="391584"/>
            <a:ext cx="520727" cy="273049"/>
            <a:chOff x="0" y="0"/>
            <a:chExt cx="1041399" cy="549275"/>
          </a:xfrm>
        </p:grpSpPr>
        <p:sp>
          <p:nvSpPr>
            <p:cNvPr id="5124" name="Freeform 16"/>
            <p:cNvSpPr/>
            <p:nvPr/>
          </p:nvSpPr>
          <p:spPr>
            <a:xfrm>
              <a:off x="0" y="0"/>
              <a:ext cx="361950" cy="549275"/>
            </a:xfrm>
            <a:custGeom>
              <a:avLst/>
              <a:gdLst/>
              <a:ahLst/>
              <a:cxnLst>
                <a:cxn ang="0">
                  <a:pos x="3619" y="83113"/>
                </a:cxn>
                <a:cxn ang="0">
                  <a:pos x="86868" y="0"/>
                </a:cxn>
                <a:cxn ang="0">
                  <a:pos x="361950" y="274637"/>
                </a:cxn>
                <a:cxn ang="0">
                  <a:pos x="86868" y="549275"/>
                </a:cxn>
                <a:cxn ang="0">
                  <a:pos x="0" y="462547"/>
                </a:cxn>
                <a:cxn ang="0">
                  <a:pos x="191833" y="271023"/>
                </a:cxn>
                <a:cxn ang="0">
                  <a:pos x="3619" y="83113"/>
                </a:cxn>
              </a:cxnLst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</a:ln>
          </p:spPr>
          <p:txBody>
            <a:bodyPr/>
            <a:p>
              <a:endParaRPr lang="zh-CN" altLang="en-US" sz="2400"/>
            </a:p>
          </p:txBody>
        </p:sp>
        <p:sp>
          <p:nvSpPr>
            <p:cNvPr id="5125" name="Freeform 17"/>
            <p:cNvSpPr/>
            <p:nvPr/>
          </p:nvSpPr>
          <p:spPr>
            <a:xfrm>
              <a:off x="338137" y="0"/>
              <a:ext cx="360362" cy="549275"/>
            </a:xfrm>
            <a:custGeom>
              <a:avLst/>
              <a:gdLst/>
              <a:ahLst/>
              <a:cxnLst>
                <a:cxn ang="0">
                  <a:pos x="3612" y="83113"/>
                </a:cxn>
                <a:cxn ang="0">
                  <a:pos x="86703" y="0"/>
                </a:cxn>
                <a:cxn ang="0">
                  <a:pos x="360362" y="274637"/>
                </a:cxn>
                <a:cxn ang="0">
                  <a:pos x="86703" y="549275"/>
                </a:cxn>
                <a:cxn ang="0">
                  <a:pos x="0" y="462547"/>
                </a:cxn>
                <a:cxn ang="0">
                  <a:pos x="191470" y="271023"/>
                </a:cxn>
                <a:cxn ang="0">
                  <a:pos x="3612" y="83113"/>
                </a:cxn>
              </a:cxnLst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 w="9525">
              <a:noFill/>
            </a:ln>
          </p:spPr>
          <p:txBody>
            <a:bodyPr/>
            <a:p>
              <a:endParaRPr lang="zh-CN" altLang="en-US" sz="2400"/>
            </a:p>
          </p:txBody>
        </p:sp>
        <p:sp>
          <p:nvSpPr>
            <p:cNvPr id="5126" name="Freeform 18"/>
            <p:cNvSpPr/>
            <p:nvPr/>
          </p:nvSpPr>
          <p:spPr>
            <a:xfrm>
              <a:off x="681037" y="0"/>
              <a:ext cx="360362" cy="549275"/>
            </a:xfrm>
            <a:custGeom>
              <a:avLst/>
              <a:gdLst/>
              <a:ahLst/>
              <a:cxnLst>
                <a:cxn ang="0">
                  <a:pos x="3612" y="83113"/>
                </a:cxn>
                <a:cxn ang="0">
                  <a:pos x="85800" y="0"/>
                </a:cxn>
                <a:cxn ang="0">
                  <a:pos x="360362" y="274637"/>
                </a:cxn>
                <a:cxn ang="0">
                  <a:pos x="85800" y="549275"/>
                </a:cxn>
                <a:cxn ang="0">
                  <a:pos x="0" y="462547"/>
                </a:cxn>
                <a:cxn ang="0">
                  <a:pos x="191470" y="271023"/>
                </a:cxn>
                <a:cxn ang="0">
                  <a:pos x="3612" y="83113"/>
                </a:cxn>
              </a:cxnLst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 w="9525">
              <a:noFill/>
            </a:ln>
          </p:spPr>
          <p:txBody>
            <a:bodyPr/>
            <a:p>
              <a:endParaRPr lang="zh-CN" altLang="en-US" sz="2400"/>
            </a:p>
          </p:txBody>
        </p:sp>
      </p:grpSp>
      <p:grpSp>
        <p:nvGrpSpPr>
          <p:cNvPr id="5127" name="组合 3"/>
          <p:cNvGrpSpPr/>
          <p:nvPr userDrawn="1"/>
        </p:nvGrpSpPr>
        <p:grpSpPr>
          <a:xfrm>
            <a:off x="6373616" y="25400"/>
            <a:ext cx="5180560" cy="804333"/>
            <a:chOff x="635" y="368"/>
            <a:chExt cx="6118" cy="950"/>
          </a:xfrm>
        </p:grpSpPr>
        <p:pic>
          <p:nvPicPr>
            <p:cNvPr id="5128" name="Picture 2" descr="D:\我的文档\Desktop\环境工程.png"/>
            <p:cNvPicPr>
              <a:picLocks noChangeAspect="1"/>
            </p:cNvPicPr>
            <p:nvPr/>
          </p:nvPicPr>
          <p:blipFill>
            <a:blip r:embed="rId2">
              <a:grayscl/>
            </a:blip>
            <a:stretch>
              <a:fillRect/>
            </a:stretch>
          </p:blipFill>
          <p:spPr>
            <a:xfrm>
              <a:off x="635" y="368"/>
              <a:ext cx="948" cy="9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TextBox 24"/>
            <p:cNvSpPr txBox="1"/>
            <p:nvPr/>
          </p:nvSpPr>
          <p:spPr>
            <a:xfrm>
              <a:off x="1625" y="425"/>
              <a:ext cx="5128" cy="5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lang="zh-CN" altLang="en-US" sz="2665" b="1" strike="noStrike" kern="1200" cap="none" spc="600" normalizeH="0" baseline="0" noProof="0" dirty="0">
                  <a:solidFill>
                    <a:schemeClr val="tx1">
                      <a:lumMod val="10000"/>
                    </a:schemeClr>
                  </a:solidFill>
                  <a:latin typeface="华文隶书" panose="02010800040101010101" charset="-122"/>
                  <a:ea typeface="华文隶书" panose="02010800040101010101" charset="-122"/>
                  <a:cs typeface="+mn-cs"/>
                </a:rPr>
                <a:t>江西环境工程职业学院</a:t>
              </a:r>
              <a:endParaRPr kumimoji="0" lang="zh-CN" altLang="en-US" sz="2665" b="1" strike="noStrike" kern="1200" cap="none" spc="600" normalizeH="0" baseline="0" noProof="0" dirty="0">
                <a:solidFill>
                  <a:schemeClr val="tx1">
                    <a:lumMod val="1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+mn-cs"/>
              </a:endParaRPr>
            </a:p>
          </p:txBody>
        </p:sp>
        <p:sp>
          <p:nvSpPr>
            <p:cNvPr id="5130" name="TextBox 27"/>
            <p:cNvSpPr txBox="1"/>
            <p:nvPr/>
          </p:nvSpPr>
          <p:spPr>
            <a:xfrm>
              <a:off x="1563" y="880"/>
              <a:ext cx="4934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lvl="0"/>
              <a:r>
                <a:rPr lang="en-US" altLang="zh-CN" sz="1200" b="1" dirty="0">
                  <a:solidFill>
                    <a:srgbClr val="000000"/>
                  </a:solidFill>
                  <a:latin typeface="Adobe 黑体 Std R" panose="020B0400000000000000" charset="-122"/>
                  <a:ea typeface="Adobe 黑体 Std R" panose="020B0400000000000000" charset="-122"/>
                </a:rPr>
                <a:t>JIANGXI ENVIRONMENTAL ENGINEERING VOCATIONAL COLLEGE</a:t>
              </a:r>
              <a:endParaRPr lang="en-US" altLang="zh-CN" sz="1200" b="1" dirty="0">
                <a:solidFill>
                  <a:srgbClr val="000000"/>
                </a:solidFill>
                <a:latin typeface="Adobe 黑体 Std R" panose="020B0400000000000000" charset="-122"/>
                <a:ea typeface="Adobe 黑体 Std R" panose="020B0400000000000000" charset="-122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44" y="6356351"/>
            <a:ext cx="2743343" cy="366184"/>
          </a:xfrm>
          <a:prstGeom prst="rect">
            <a:avLst/>
          </a:prstGeom>
        </p:spPr>
        <p:txBody>
          <a:bodyPr vert="horz" lIns="68580" tIns="34290" rIns="68580" bIns="34290" rtlCol="0" anchor="ctr"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810" y="6356351"/>
            <a:ext cx="4115014" cy="366184"/>
          </a:xfrm>
          <a:prstGeom prst="rect">
            <a:avLst/>
          </a:prstGeom>
        </p:spPr>
        <p:txBody>
          <a:bodyPr vert="horz" lIns="68580" tIns="34290" rIns="68580" bIns="34290" rtlCol="0" anchor="ctr"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1048" y="6356351"/>
            <a:ext cx="2743343" cy="36618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996" y="3848598"/>
            <a:ext cx="7769565" cy="76684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996" y="4615438"/>
            <a:ext cx="7769565" cy="867645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1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8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60" y="608432"/>
            <a:ext cx="10970280" cy="705637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60" y="1501277"/>
            <a:ext cx="5177310" cy="4748644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2231" y="1501277"/>
            <a:ext cx="5177310" cy="4748644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60" y="608432"/>
            <a:ext cx="10970280" cy="705637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60" y="1429274"/>
            <a:ext cx="5342926" cy="38162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60" y="1854095"/>
            <a:ext cx="5342926" cy="4395827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6365" y="1421802"/>
            <a:ext cx="5342926" cy="38162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6365" y="1854095"/>
            <a:ext cx="5342926" cy="4395827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60" y="608432"/>
            <a:ext cx="10970280" cy="705637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60" y="1555280"/>
            <a:ext cx="5233593" cy="4608238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1025" y="1555280"/>
            <a:ext cx="5227715" cy="4608238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5808" y="914447"/>
            <a:ext cx="1044103" cy="5029459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90" y="914447"/>
            <a:ext cx="9170103" cy="5029459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56.xml"/><Relationship Id="rId16" Type="http://schemas.openxmlformats.org/officeDocument/2006/relationships/tags" Target="../tags/tag55.xml"/><Relationship Id="rId15" Type="http://schemas.openxmlformats.org/officeDocument/2006/relationships/tags" Target="../tags/tag54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9" Type="http://schemas.openxmlformats.org/officeDocument/2006/relationships/theme" Target="../theme/theme2.xml"/><Relationship Id="rId18" Type="http://schemas.openxmlformats.org/officeDocument/2006/relationships/tags" Target="../tags/tag112.xml"/><Relationship Id="rId17" Type="http://schemas.openxmlformats.org/officeDocument/2006/relationships/tags" Target="../tags/tag111.xml"/><Relationship Id="rId16" Type="http://schemas.openxmlformats.org/officeDocument/2006/relationships/tags" Target="../tags/tag110.xml"/><Relationship Id="rId15" Type="http://schemas.openxmlformats.org/officeDocument/2006/relationships/tags" Target="../tags/tag109.xml"/><Relationship Id="rId14" Type="http://schemas.openxmlformats.org/officeDocument/2006/relationships/tags" Target="../tags/tag108.xml"/><Relationship Id="rId13" Type="http://schemas.openxmlformats.org/officeDocument/2006/relationships/tags" Target="../tags/tag107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60" y="608432"/>
            <a:ext cx="10970280" cy="70563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60" y="1490477"/>
            <a:ext cx="10970280" cy="475944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60" y="6314724"/>
            <a:ext cx="2700266" cy="316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405" y="6314724"/>
            <a:ext cx="3960390" cy="316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8474" y="6314724"/>
            <a:ext cx="2700266" cy="316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10360" algn="l"/>
          <a:tab pos="1610360" algn="l"/>
          <a:tab pos="1610360" algn="l"/>
          <a:tab pos="1610360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60" y="608432"/>
            <a:ext cx="10970280" cy="70563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60" y="1490477"/>
            <a:ext cx="10970280" cy="475944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60" y="6314724"/>
            <a:ext cx="2700266" cy="316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405" y="6314724"/>
            <a:ext cx="3960390" cy="316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8474" y="6314724"/>
            <a:ext cx="2700266" cy="316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10360" algn="l"/>
          <a:tab pos="1610360" algn="l"/>
          <a:tab pos="1610360" algn="l"/>
          <a:tab pos="1610360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15.xml"/><Relationship Id="rId4" Type="http://schemas.openxmlformats.org/officeDocument/2006/relationships/image" Target="../media/image5.png"/><Relationship Id="rId3" Type="http://schemas.openxmlformats.org/officeDocument/2006/relationships/tags" Target="../tags/tag114.xml"/><Relationship Id="rId2" Type="http://schemas.openxmlformats.org/officeDocument/2006/relationships/image" Target="../media/image4.png"/><Relationship Id="rId1" Type="http://schemas.openxmlformats.org/officeDocument/2006/relationships/tags" Target="../tags/tag1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0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1.xml"/><Relationship Id="rId1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3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4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8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9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image" Target="../media/image4.png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17.xml"/><Relationship Id="rId19" Type="http://schemas.openxmlformats.org/officeDocument/2006/relationships/tags" Target="../tags/tag132.xml"/><Relationship Id="rId18" Type="http://schemas.openxmlformats.org/officeDocument/2006/relationships/tags" Target="../tags/tag131.xml"/><Relationship Id="rId17" Type="http://schemas.openxmlformats.org/officeDocument/2006/relationships/tags" Target="../tags/tag130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image" Target="../media/image6.png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tags" Target="../tags/tag116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0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5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6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7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9.xml"/><Relationship Id="rId2" Type="http://schemas.openxmlformats.org/officeDocument/2006/relationships/image" Target="../media/image4.png"/><Relationship Id="rId1" Type="http://schemas.openxmlformats.org/officeDocument/2006/relationships/tags" Target="../tags/tag15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3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8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9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0000">
            <a:off x="8331524" y="5719374"/>
            <a:ext cx="2969740" cy="1259684"/>
          </a:xfrm>
          <a:prstGeom prst="rect">
            <a:avLst/>
          </a:prstGeom>
        </p:spPr>
      </p:pic>
      <p:sp>
        <p:nvSpPr>
          <p:cNvPr id="146" name="文本框 14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117475" y="2001203"/>
            <a:ext cx="8871585" cy="93853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5400000" algn="t" rotWithShape="0">
              <a:srgbClr val="0C224F">
                <a:alpha val="40000"/>
              </a:srgbClr>
            </a:outerShdw>
          </a:effectLst>
        </p:spPr>
        <p:txBody>
          <a:bodyPr wrap="square" lIns="108910" tIns="54455" rIns="108910" bIns="54455" anchor="ctr" anchorCtr="0">
            <a:spAutoFit/>
          </a:bodyPr>
          <a:p>
            <a:pPr indent="0" algn="l" defTabSz="685800" fontAlgn="auto">
              <a:lnSpc>
                <a:spcPct val="100000"/>
              </a:lnSpc>
              <a:spcAft>
                <a:spcPts val="0"/>
              </a:spcAft>
            </a:pPr>
            <a:r>
              <a:rPr lang="zh-CN" altLang="en-US" sz="5400" spc="100" dirty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effectLst/>
                <a:latin typeface="汉仪菱心体简" panose="02010400000101010101" charset="-122"/>
                <a:ea typeface="汉仪菱心体简" panose="02010400000101010101" charset="-122"/>
                <a:sym typeface="+mn-ea"/>
              </a:rPr>
              <a:t>项目</a:t>
            </a:r>
            <a:r>
              <a:rPr lang="en-US" altLang="zh-CN" sz="5400" spc="100" dirty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effectLst/>
                <a:latin typeface="汉仪菱心体简" panose="02010400000101010101" charset="-122"/>
                <a:ea typeface="汉仪菱心体简" panose="02010400000101010101" charset="-122"/>
                <a:sym typeface="+mn-ea"/>
              </a:rPr>
              <a:t>2</a:t>
            </a:r>
            <a:r>
              <a:rPr lang="zh-CN" altLang="en-US" sz="5400" spc="100" dirty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effectLst/>
                <a:latin typeface="汉仪菱心体简" panose="02010400000101010101" charset="-122"/>
                <a:ea typeface="汉仪菱心体简" panose="02010400000101010101" charset="-122"/>
                <a:sym typeface="+mn-ea"/>
              </a:rPr>
              <a:t> </a:t>
            </a:r>
            <a:r>
              <a:rPr sz="5400" spc="100" dirty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effectLst/>
                <a:latin typeface="汉仪菱心体简" panose="02010400000101010101" charset="-122"/>
                <a:ea typeface="汉仪菱心体简" panose="02010400000101010101" charset="-122"/>
                <a:sym typeface="+mn-ea"/>
              </a:rPr>
              <a:t>单片机最小系统设计</a:t>
            </a:r>
            <a:endParaRPr sz="5400" spc="100" dirty="0">
              <a:gradFill>
                <a:gsLst>
                  <a:gs pos="80000">
                    <a:srgbClr val="F4F5F7"/>
                  </a:gs>
                  <a:gs pos="45000">
                    <a:schemeClr val="accent1">
                      <a:lumMod val="5000"/>
                      <a:lumOff val="95000"/>
                    </a:schemeClr>
                  </a:gs>
                  <a:gs pos="65000">
                    <a:srgbClr val="C3C8D4"/>
                  </a:gs>
                </a:gsLst>
                <a:lin ang="5400000" scaled="0"/>
              </a:gradFill>
              <a:effectLst/>
              <a:latin typeface="汉仪菱心体简" panose="02010400000101010101" charset="-122"/>
              <a:ea typeface="汉仪菱心体简" panose="0201040000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8260" y="3051810"/>
            <a:ext cx="4867275" cy="321627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4492" y="308928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任务实施</a:t>
            </a:r>
            <a:endParaRPr lang="zh-CN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4175" y="974090"/>
            <a:ext cx="10429875" cy="35382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选用Proteus软件、Keil uVision4软件，使用AT89S52单片机的I/O引脚接发光二极管LED，通过C语言程序控制，点亮第一盏LED灯。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任务分析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1、任务分析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由5V电源通过串联电路把电阻及LED灯接到P1.0引脚上，只需要控制P1.0引脚的高低电平即可以实现LED灯的亮灭了。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4175" y="974090"/>
            <a:ext cx="104298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" name="图片 1"/>
          <p:cNvPicPr>
            <a:picLocks noChangeAspect="1"/>
          </p:cNvPicPr>
          <p:nvPr/>
        </p:nvPicPr>
        <p:blipFill>
          <a:blip r:embed="rId1"/>
          <a:srcRect l="9132" t="24907" r="55815" b="28351"/>
          <a:stretch>
            <a:fillRect/>
          </a:stretch>
        </p:blipFill>
        <p:spPr>
          <a:xfrm>
            <a:off x="3384550" y="1807210"/>
            <a:ext cx="4628515" cy="433260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7480" y="349250"/>
            <a:ext cx="116681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2、使用Proteus软件绘制电路原理图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按照工作任务要求，点亮一个LED电路由AT89S52单片机最小系统和一个LED电路构成。LED点亮电路设计如图所示。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2570" y="340995"/>
            <a:ext cx="4451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效果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展示</a:t>
            </a:r>
            <a:endParaRPr lang="zh-CN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940435"/>
            <a:ext cx="7950835" cy="52514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2570" y="255905"/>
            <a:ext cx="4451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任务评价</a:t>
            </a:r>
            <a:endParaRPr lang="zh-CN" altLang="en-US" sz="28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5370" y="850265"/>
            <a:ext cx="7103110" cy="54463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2725" y="253365"/>
            <a:ext cx="860298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任务2.2 循环流水灯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390" y="2045335"/>
            <a:ext cx="4530725" cy="171450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设计一个简易的单片机控制电路，能够让8个发光二极管双向轮流闪烁发光。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0830" y="1132205"/>
            <a:ext cx="5970905" cy="42811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2405" y="5715"/>
            <a:ext cx="9408160" cy="612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任务2.2 循环流水灯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770" y="452120"/>
            <a:ext cx="11809095" cy="61664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任务目标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1、知识目标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掌握循环左移位函数的函数结构、使用注意事项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掌握循环右移位函数的函数结构、使用注意事项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2、技能目标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能使用proteus仿真软件构建循环流水灯电路图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能使用循环左移位函数、循环右移位函数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能使用keil编程软件进行循环流水灯的编程，实现对循环流水灯双向控制的设计、运行及调试。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3、素养目标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培养学生自主学习能力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培养学生灵活运用新知识的能力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培养学生严谨细致的工作态度。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5780" y="403860"/>
            <a:ext cx="73818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知识2.2.1</a:t>
            </a: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循环左移位函数、循环右移位函数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325" y="1220470"/>
            <a:ext cx="10429875" cy="5262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_crol_循环左移函数</a:t>
            </a: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i将某个变量左移若干位，最高位移动到最低位，并将值以该类型进行返回。其函数结构如下：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unsigned char _crol_( 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unsigned char c,  /* 要被进行位左移的形参 */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unsigned char b);/*  位左移的位数 */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上述函数是将字符型变量c进行b位左位移,并将移位后的值以unsigned char类型返回。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注意：函数返回类型为unsigned char，函数的两个形参也是unsigned char类型。c为要被进行位左移的形式参数，b为要进行的位移数。向左循环移位时，从左边出去会从右边重新补入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5780" y="403860"/>
            <a:ext cx="73818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知识2.2.1循环左移位函数、循环右移位函数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325" y="1220470"/>
            <a:ext cx="10429875" cy="5262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_cror_ 右循环移函数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将某个变量右移若干位，最高位移动到最低位，并将值以该类型进行返回。举例，其函数结构如下：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unsigned char_ cror_ (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unsigned char c,  /* 要被进行位右移的形参 */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unsigned char b);/* 位右移的位数 */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上述函数是将字符型变量c进行b位右位移,并将移位后的值以unsigned char类型返回。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注意：函数返回类型为unsigned char，函数的两个形参也是unsigned char类型。c为要被进行位右移的形式参数，b为要进行的位移数。向右循环移位时，从右边出去会从左边重新补入。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9762" y="507683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任务实施</a:t>
            </a:r>
            <a:endParaRPr lang="zh-CN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890" y="1153795"/>
            <a:ext cx="10429875" cy="26765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选用Proteus软件、Keil uVision4软件，使用AT89C52单片机让8个发光二极管双向轮流闪烁发光。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任务分析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本项目的软件部分主要由void main( )函数和延时函数void Delay(int x)组成。在主函数通过调用两个函数：右移函数_cror_( )和左移函数_crol_( )来实现8路流水灯的效果。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4175" y="974090"/>
            <a:ext cx="104298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480" y="349250"/>
            <a:ext cx="116681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2、使用Proteus软件绘制电路原理图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按照工作任务要求，8个发光二极管双向轮流闪烁电路由AT89C52单片机最小系统和8个发光二极管电路构成。8个发光二极管双向轮流闪烁电路设计如图所示。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0" name="图片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8560" y="2277745"/>
            <a:ext cx="7455535" cy="325882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平行四边形 33"/>
          <p:cNvSpPr/>
          <p:nvPr>
            <p:custDataLst>
              <p:tags r:id="rId1"/>
            </p:custDataLst>
          </p:nvPr>
        </p:nvSpPr>
        <p:spPr>
          <a:xfrm flipV="1">
            <a:off x="6421120" y="2162810"/>
            <a:ext cx="5394960" cy="853440"/>
          </a:xfrm>
          <a:prstGeom prst="parallelogram">
            <a:avLst>
              <a:gd name="adj" fmla="val 31491"/>
            </a:avLst>
          </a:prstGeom>
          <a:gradFill>
            <a:gsLst>
              <a:gs pos="0">
                <a:schemeClr val="bg1">
                  <a:alpha val="15000"/>
                </a:schemeClr>
              </a:gs>
              <a:gs pos="100000">
                <a:schemeClr val="bg1">
                  <a:alpha val="5000"/>
                </a:schemeClr>
              </a:gs>
            </a:gsLst>
            <a:lin ang="16200000" scaled="0"/>
          </a:gradFill>
          <a:ln>
            <a:gradFill>
              <a:gsLst>
                <a:gs pos="0">
                  <a:schemeClr val="bg1"/>
                </a:gs>
                <a:gs pos="100000">
                  <a:schemeClr val="bg1">
                    <a:alpha val="20000"/>
                  </a:schemeClr>
                </a:gs>
              </a:gsLst>
              <a:lin ang="189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2400">
              <a:sym typeface="+mn-ea"/>
            </a:endParaRPr>
          </a:p>
        </p:txBody>
      </p:sp>
      <p:sp>
        <p:nvSpPr>
          <p:cNvPr id="30" name="平行四边形 29"/>
          <p:cNvSpPr/>
          <p:nvPr>
            <p:custDataLst>
              <p:tags r:id="rId2"/>
            </p:custDataLst>
          </p:nvPr>
        </p:nvSpPr>
        <p:spPr>
          <a:xfrm flipV="1">
            <a:off x="5470525" y="2339975"/>
            <a:ext cx="1031875" cy="612775"/>
          </a:xfrm>
          <a:prstGeom prst="parallelogram">
            <a:avLst>
              <a:gd name="adj" fmla="val 32130"/>
            </a:avLst>
          </a:prstGeom>
          <a:gradFill>
            <a:gsLst>
              <a:gs pos="45000">
                <a:srgbClr val="F7FAFE"/>
              </a:gs>
              <a:gs pos="65000">
                <a:srgbClr val="CFD3DE"/>
              </a:gs>
              <a:gs pos="80000">
                <a:srgbClr val="F4F5F7"/>
              </a:gs>
            </a:gsLst>
            <a:lin ang="16200000" scaled="0"/>
          </a:gradFill>
          <a:ln>
            <a:gradFill>
              <a:gsLst>
                <a:gs pos="0">
                  <a:schemeClr val="bg1"/>
                </a:gs>
                <a:gs pos="100000">
                  <a:schemeClr val="bg1">
                    <a:alpha val="5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en-US" altLang="zh-CN" sz="3735">
              <a:solidFill>
                <a:srgbClr val="0C224F"/>
              </a:solidFill>
              <a:latin typeface="Arial Black" panose="020B0A04020102020204" charset="0"/>
              <a:cs typeface="Arial Black" panose="020B0A04020102020204" charset="0"/>
              <a:sym typeface="+mn-ea"/>
            </a:endParaRPr>
          </a:p>
        </p:txBody>
      </p:sp>
      <p:sp>
        <p:nvSpPr>
          <p:cNvPr id="33" name="矩形 32"/>
          <p:cNvSpPr/>
          <p:nvPr>
            <p:custDataLst>
              <p:tags r:id="rId3"/>
            </p:custDataLst>
          </p:nvPr>
        </p:nvSpPr>
        <p:spPr>
          <a:xfrm>
            <a:off x="6598285" y="2382520"/>
            <a:ext cx="5217160" cy="500380"/>
          </a:xfrm>
          <a:prstGeom prst="rect">
            <a:avLst/>
          </a:prstGeom>
          <a:ln w="15875">
            <a:noFill/>
          </a:ln>
          <a:effectLst>
            <a:outerShdw blurRad="25400" dist="25400" dir="5400000" algn="t" rotWithShape="0">
              <a:srgbClr val="0C224F">
                <a:alpha val="40000"/>
              </a:srgbClr>
            </a:outerShdw>
          </a:effectLst>
        </p:spPr>
        <p:txBody>
          <a:bodyPr wrap="square" lIns="91428" tIns="45714" rIns="91428" bIns="45714" anchor="ctr" anchorCtr="0">
            <a:spAutoFit/>
          </a:bodyPr>
          <a:p>
            <a:pPr indent="0" algn="l" fontAlgn="auto"/>
            <a:r>
              <a:rPr lang="zh-CN" altLang="en-US" sz="2665" b="1" spc="100" dirty="0" smtClean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</a:t>
            </a:r>
            <a:r>
              <a:rPr lang="en-US" altLang="zh-CN" sz="2665" b="1" spc="100" dirty="0" smtClean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665" b="1" spc="100" dirty="0" smtClean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.1 </a:t>
            </a:r>
            <a:r>
              <a:rPr sz="2665" b="1" spc="100" dirty="0" smtClean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点亮一盏 ＬＥＤ 灯</a:t>
            </a:r>
            <a:endParaRPr sz="2665" b="1" spc="100" dirty="0" smtClean="0">
              <a:gradFill>
                <a:gsLst>
                  <a:gs pos="80000">
                    <a:srgbClr val="F4F5F7"/>
                  </a:gs>
                  <a:gs pos="45000">
                    <a:schemeClr val="accent1">
                      <a:lumMod val="5000"/>
                      <a:lumOff val="95000"/>
                    </a:schemeClr>
                  </a:gs>
                  <a:gs pos="65000">
                    <a:srgbClr val="C3C8D4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文本框 11"/>
          <p:cNvSpPr txBox="1"/>
          <p:nvPr>
            <p:custDataLst>
              <p:tags r:id="rId4"/>
            </p:custDataLst>
          </p:nvPr>
        </p:nvSpPr>
        <p:spPr>
          <a:xfrm>
            <a:off x="5602605" y="2407285"/>
            <a:ext cx="767715" cy="4800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0" algn="ctr" fontAlgn="auto"/>
            <a:r>
              <a:rPr lang="en-US" altLang="zh-CN" sz="3735" dirty="0">
                <a:solidFill>
                  <a:srgbClr val="0F325E"/>
                </a:solidFill>
                <a:latin typeface="Impact" panose="020B0806030902050204" pitchFamily="34" charset="0"/>
              </a:rPr>
              <a:t>01</a:t>
            </a:r>
            <a:endParaRPr lang="en-US" altLang="zh-CN" sz="3735" dirty="0">
              <a:solidFill>
                <a:srgbClr val="0F325E"/>
              </a:solidFill>
              <a:latin typeface="Impact" panose="020B0806030902050204" pitchFamily="34" charset="0"/>
            </a:endParaRPr>
          </a:p>
        </p:txBody>
      </p:sp>
      <p:sp>
        <p:nvSpPr>
          <p:cNvPr id="27" name="平行四边形 26"/>
          <p:cNvSpPr/>
          <p:nvPr>
            <p:custDataLst>
              <p:tags r:id="rId5"/>
            </p:custDataLst>
          </p:nvPr>
        </p:nvSpPr>
        <p:spPr>
          <a:xfrm flipV="1">
            <a:off x="5876290" y="3408680"/>
            <a:ext cx="1031875" cy="612775"/>
          </a:xfrm>
          <a:prstGeom prst="parallelogram">
            <a:avLst>
              <a:gd name="adj" fmla="val 32130"/>
            </a:avLst>
          </a:prstGeom>
          <a:gradFill>
            <a:gsLst>
              <a:gs pos="45000">
                <a:srgbClr val="F7FAFE"/>
              </a:gs>
              <a:gs pos="65000">
                <a:srgbClr val="CFD3DE"/>
              </a:gs>
              <a:gs pos="80000">
                <a:srgbClr val="F4F5F7"/>
              </a:gs>
            </a:gsLst>
            <a:lin ang="16200000" scaled="0"/>
          </a:gradFill>
          <a:ln>
            <a:gradFill>
              <a:gsLst>
                <a:gs pos="0">
                  <a:schemeClr val="bg1"/>
                </a:gs>
                <a:gs pos="100000">
                  <a:schemeClr val="bg1">
                    <a:alpha val="5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en-US" altLang="zh-CN" sz="3735">
              <a:solidFill>
                <a:srgbClr val="0C224F"/>
              </a:solidFill>
              <a:latin typeface="Arial Black" panose="020B0A04020102020204" charset="0"/>
              <a:cs typeface="Arial Black" panose="020B0A04020102020204" charset="0"/>
              <a:sym typeface="+mn-ea"/>
            </a:endParaRPr>
          </a:p>
        </p:txBody>
      </p:sp>
      <p:sp>
        <p:nvSpPr>
          <p:cNvPr id="35" name="文本框 11"/>
          <p:cNvSpPr txBox="1"/>
          <p:nvPr>
            <p:custDataLst>
              <p:tags r:id="rId6"/>
            </p:custDataLst>
          </p:nvPr>
        </p:nvSpPr>
        <p:spPr>
          <a:xfrm>
            <a:off x="6008370" y="3475990"/>
            <a:ext cx="767715" cy="4800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3735" dirty="0">
                <a:solidFill>
                  <a:srgbClr val="0F325E"/>
                </a:solidFill>
                <a:latin typeface="Impact" panose="020B0806030902050204" pitchFamily="34" charset="0"/>
                <a:sym typeface="+mn-ea"/>
              </a:rPr>
              <a:t>02</a:t>
            </a:r>
            <a:endParaRPr lang="en-US" altLang="zh-CN" sz="3735" dirty="0">
              <a:solidFill>
                <a:srgbClr val="0F325E"/>
              </a:solidFill>
              <a:latin typeface="Impact" panose="020B0806030902050204" pitchFamily="34" charset="0"/>
              <a:sym typeface="+mn-ea"/>
            </a:endParaRPr>
          </a:p>
        </p:txBody>
      </p:sp>
      <p:sp>
        <p:nvSpPr>
          <p:cNvPr id="62" name="文本框 11"/>
          <p:cNvSpPr txBox="1"/>
          <p:nvPr>
            <p:custDataLst>
              <p:tags r:id="rId7"/>
            </p:custDataLst>
          </p:nvPr>
        </p:nvSpPr>
        <p:spPr>
          <a:xfrm>
            <a:off x="6788150" y="5345430"/>
            <a:ext cx="767715" cy="4800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3735" dirty="0">
                <a:solidFill>
                  <a:srgbClr val="0F325E"/>
                </a:solidFill>
                <a:latin typeface="Impact" panose="020B0806030902050204" pitchFamily="34" charset="0"/>
                <a:sym typeface="+mn-ea"/>
              </a:rPr>
              <a:t>04</a:t>
            </a:r>
            <a:endParaRPr lang="en-US" altLang="zh-CN" sz="3735" dirty="0">
              <a:solidFill>
                <a:srgbClr val="0F325E"/>
              </a:solidFill>
              <a:latin typeface="Impact" panose="020B0806030902050204" pitchFamily="34" charset="0"/>
              <a:sym typeface="+mn-ea"/>
            </a:endParaRPr>
          </a:p>
        </p:txBody>
      </p:sp>
      <p:sp>
        <p:nvSpPr>
          <p:cNvPr id="129" name="任意多边形: 形状 47"/>
          <p:cNvSpPr/>
          <p:nvPr/>
        </p:nvSpPr>
        <p:spPr>
          <a:xfrm flipH="1">
            <a:off x="-435473" y="1699897"/>
            <a:ext cx="7136519" cy="45087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430" h="5326">
                <a:moveTo>
                  <a:pt x="1827" y="0"/>
                </a:moveTo>
                <a:lnTo>
                  <a:pt x="2910" y="0"/>
                </a:lnTo>
                <a:lnTo>
                  <a:pt x="5092" y="0"/>
                </a:lnTo>
                <a:lnTo>
                  <a:pt x="8430" y="0"/>
                </a:lnTo>
                <a:lnTo>
                  <a:pt x="8430" y="5326"/>
                </a:lnTo>
                <a:lnTo>
                  <a:pt x="5092" y="5326"/>
                </a:lnTo>
                <a:lnTo>
                  <a:pt x="2910" y="5326"/>
                </a:lnTo>
                <a:lnTo>
                  <a:pt x="0" y="5326"/>
                </a:lnTo>
                <a:lnTo>
                  <a:pt x="1827" y="0"/>
                </a:lnTo>
                <a:close/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2400">
              <a:cs typeface="黑体" panose="02010609060101010101" charset="-122"/>
            </a:endParaRPr>
          </a:p>
        </p:txBody>
      </p:sp>
      <p:sp>
        <p:nvSpPr>
          <p:cNvPr id="2" name="梯形 1"/>
          <p:cNvSpPr/>
          <p:nvPr/>
        </p:nvSpPr>
        <p:spPr>
          <a:xfrm>
            <a:off x="3873528" y="728043"/>
            <a:ext cx="4446144" cy="467302"/>
          </a:xfrm>
          <a:prstGeom prst="trapezoid">
            <a:avLst>
              <a:gd name="adj" fmla="val 105253"/>
            </a:avLst>
          </a:prstGeom>
          <a:gradFill>
            <a:gsLst>
              <a:gs pos="0">
                <a:schemeClr val="bg1">
                  <a:alpha val="15000"/>
                </a:schemeClr>
              </a:gs>
              <a:gs pos="69000">
                <a:schemeClr val="bg1">
                  <a:alpha val="0"/>
                </a:schemeClr>
              </a:gs>
            </a:gsLst>
            <a:lin ang="16200000" scaled="0"/>
          </a:gradFill>
          <a:ln>
            <a:gradFill>
              <a:gsLst>
                <a:gs pos="0">
                  <a:srgbClr val="F7FAFE"/>
                </a:gs>
                <a:gs pos="30000">
                  <a:srgbClr val="F7FAFE">
                    <a:alpha val="50000"/>
                  </a:srgbClr>
                </a:gs>
                <a:gs pos="7600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2400">
              <a:sym typeface="+mn-ea"/>
            </a:endParaRPr>
          </a:p>
        </p:txBody>
      </p:sp>
      <p:pic>
        <p:nvPicPr>
          <p:cNvPr id="138" name="图片 137" descr="黑暗中的灯光&#10;&#10;描述已自动生成"/>
          <p:cNvPicPr>
            <a:picLocks noChangeAspect="1"/>
          </p:cNvPicPr>
          <p:nvPr/>
        </p:nvPicPr>
        <p:blipFill>
          <a:blip r:embed="rId8">
            <a:alphaModFix amt="9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833" y="536720"/>
            <a:ext cx="7329535" cy="1458627"/>
          </a:xfrm>
          <a:prstGeom prst="rect">
            <a:avLst/>
          </a:prstGeom>
        </p:spPr>
      </p:pic>
      <p:sp>
        <p:nvSpPr>
          <p:cNvPr id="125" name="矩形 124"/>
          <p:cNvSpPr/>
          <p:nvPr>
            <p:custDataLst>
              <p:tags r:id="rId9"/>
            </p:custDataLst>
          </p:nvPr>
        </p:nvSpPr>
        <p:spPr>
          <a:xfrm>
            <a:off x="5214483" y="325080"/>
            <a:ext cx="1764236" cy="712805"/>
          </a:xfrm>
          <a:prstGeom prst="rect">
            <a:avLst/>
          </a:prstGeom>
          <a:ln w="15875">
            <a:noFill/>
          </a:ln>
          <a:effectLst>
            <a:outerShdw blurRad="50800" dist="12700" dir="5400000" algn="t" rotWithShape="0">
              <a:srgbClr val="0C224F">
                <a:alpha val="40000"/>
              </a:srgbClr>
            </a:outerShdw>
          </a:effectLst>
        </p:spPr>
        <p:txBody>
          <a:bodyPr vert="horz" wrap="square" lIns="91428" tIns="45714" rIns="91428" bIns="45714" rtlCol="0" anchor="ctr" anchorCtr="0">
            <a:noAutofit/>
          </a:bodyPr>
          <a:p>
            <a:pPr lvl="0" algn="dist">
              <a:buClrTx/>
              <a:buSzTx/>
              <a:buFontTx/>
            </a:pPr>
            <a:r>
              <a:rPr lang="zh-CN" altLang="en-US" sz="4800" b="1" dirty="0" smtClean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effectLst>
                  <a:reflection blurRad="6350" stA="23000" endA="300" endPos="25000" dist="762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目录</a:t>
            </a:r>
            <a:endParaRPr lang="zh-CN" altLang="en-US" sz="4800" b="1" dirty="0" smtClean="0">
              <a:gradFill>
                <a:gsLst>
                  <a:gs pos="80000">
                    <a:srgbClr val="F4F5F7"/>
                  </a:gs>
                  <a:gs pos="45000">
                    <a:schemeClr val="accent1">
                      <a:lumMod val="5000"/>
                      <a:lumOff val="95000"/>
                    </a:schemeClr>
                  </a:gs>
                  <a:gs pos="65000">
                    <a:srgbClr val="C3C8D4"/>
                  </a:gs>
                </a:gsLst>
                <a:lin ang="5400000" scaled="0"/>
              </a:gradFill>
              <a:effectLst>
                <a:reflection blurRad="6350" stA="23000" endA="300" endPos="25000" dist="762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梯形 3"/>
          <p:cNvSpPr/>
          <p:nvPr/>
        </p:nvSpPr>
        <p:spPr>
          <a:xfrm>
            <a:off x="3686015" y="799155"/>
            <a:ext cx="4821171" cy="467302"/>
          </a:xfrm>
          <a:prstGeom prst="trapezoid">
            <a:avLst>
              <a:gd name="adj" fmla="val 107971"/>
            </a:avLst>
          </a:prstGeom>
          <a:noFill/>
          <a:ln w="6350">
            <a:gradFill>
              <a:gsLst>
                <a:gs pos="0">
                  <a:srgbClr val="F7FAFE"/>
                </a:gs>
                <a:gs pos="30000">
                  <a:srgbClr val="F7FAFE">
                    <a:alpha val="50000"/>
                  </a:srgbClr>
                </a:gs>
                <a:gs pos="7600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2400">
              <a:sym typeface="+mn-ea"/>
            </a:endParaRPr>
          </a:p>
        </p:txBody>
      </p:sp>
      <p:sp>
        <p:nvSpPr>
          <p:cNvPr id="22" name="文本框 11"/>
          <p:cNvSpPr txBox="1"/>
          <p:nvPr>
            <p:custDataLst>
              <p:tags r:id="rId10"/>
            </p:custDataLst>
          </p:nvPr>
        </p:nvSpPr>
        <p:spPr>
          <a:xfrm>
            <a:off x="9142730" y="3492500"/>
            <a:ext cx="767715" cy="4800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3735" dirty="0">
                <a:solidFill>
                  <a:srgbClr val="0F325E"/>
                </a:solidFill>
                <a:latin typeface="Impact" panose="020B0806030902050204" pitchFamily="34" charset="0"/>
                <a:sym typeface="+mn-ea"/>
              </a:rPr>
              <a:t>06</a:t>
            </a:r>
            <a:endParaRPr lang="en-US" altLang="zh-CN" sz="3735" dirty="0">
              <a:solidFill>
                <a:srgbClr val="0F325E"/>
              </a:solidFill>
              <a:latin typeface="Impact" panose="020B0806030902050204" pitchFamily="34" charset="0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1"/>
            </p:custDataLst>
          </p:nvPr>
        </p:nvSpPr>
        <p:spPr>
          <a:xfrm>
            <a:off x="6894830" y="3415030"/>
            <a:ext cx="4921250" cy="500380"/>
          </a:xfrm>
          <a:prstGeom prst="rect">
            <a:avLst/>
          </a:prstGeom>
          <a:ln w="15875">
            <a:noFill/>
          </a:ln>
          <a:effectLst>
            <a:outerShdw blurRad="25400" dist="25400" dir="5400000" algn="t" rotWithShape="0">
              <a:srgbClr val="0C224F">
                <a:alpha val="40000"/>
              </a:srgbClr>
            </a:outerShdw>
          </a:effectLst>
        </p:spPr>
        <p:txBody>
          <a:bodyPr wrap="square" lIns="91428" tIns="45714" rIns="91428" bIns="45714" anchor="ctr" anchorCtr="0">
            <a:spAutoFit/>
          </a:bodyPr>
          <a:p>
            <a:pPr indent="0" fontAlgn="auto"/>
            <a:r>
              <a:rPr lang="zh-CN" altLang="en-US" sz="2665" b="1" spc="100" dirty="0" smtClean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</a:t>
            </a:r>
            <a:r>
              <a:rPr lang="en-US" altLang="zh-CN" sz="2665" b="1" spc="100" dirty="0" smtClean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2.2 </a:t>
            </a:r>
            <a:r>
              <a:rPr lang="zh-CN" altLang="en-US" sz="2665" b="1" spc="100" dirty="0" smtClean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循环流水灯</a:t>
            </a:r>
            <a:endParaRPr lang="zh-CN" altLang="en-US" sz="2665" b="1" spc="100" dirty="0" smtClean="0">
              <a:gradFill>
                <a:gsLst>
                  <a:gs pos="80000">
                    <a:srgbClr val="F4F5F7"/>
                  </a:gs>
                  <a:gs pos="45000">
                    <a:schemeClr val="accent1">
                      <a:lumMod val="5000"/>
                      <a:lumOff val="95000"/>
                    </a:schemeClr>
                  </a:gs>
                  <a:gs pos="65000">
                    <a:srgbClr val="C3C8D4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9870" y="1900555"/>
            <a:ext cx="4836795" cy="3169920"/>
          </a:xfrm>
          <a:prstGeom prst="rect">
            <a:avLst/>
          </a:prstGeom>
        </p:spPr>
      </p:pic>
      <p:sp>
        <p:nvSpPr>
          <p:cNvPr id="8" name="平行四边形 7"/>
          <p:cNvSpPr/>
          <p:nvPr>
            <p:custDataLst>
              <p:tags r:id="rId13"/>
            </p:custDataLst>
          </p:nvPr>
        </p:nvSpPr>
        <p:spPr>
          <a:xfrm flipV="1">
            <a:off x="6788150" y="3243580"/>
            <a:ext cx="5433060" cy="853440"/>
          </a:xfrm>
          <a:prstGeom prst="parallelogram">
            <a:avLst>
              <a:gd name="adj" fmla="val 31491"/>
            </a:avLst>
          </a:prstGeom>
          <a:gradFill>
            <a:gsLst>
              <a:gs pos="0">
                <a:schemeClr val="bg1">
                  <a:alpha val="15000"/>
                </a:schemeClr>
              </a:gs>
              <a:gs pos="100000">
                <a:schemeClr val="bg1">
                  <a:alpha val="5000"/>
                </a:schemeClr>
              </a:gs>
            </a:gsLst>
            <a:lin ang="16200000" scaled="0"/>
          </a:gradFill>
          <a:ln>
            <a:gradFill>
              <a:gsLst>
                <a:gs pos="0">
                  <a:schemeClr val="bg1"/>
                </a:gs>
                <a:gs pos="100000">
                  <a:schemeClr val="bg1">
                    <a:alpha val="20000"/>
                  </a:schemeClr>
                </a:gs>
              </a:gsLst>
              <a:lin ang="189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2400">
              <a:sym typeface="+mn-ea"/>
            </a:endParaRPr>
          </a:p>
        </p:txBody>
      </p:sp>
      <p:sp>
        <p:nvSpPr>
          <p:cNvPr id="5" name="平行四边形 4"/>
          <p:cNvSpPr/>
          <p:nvPr>
            <p:custDataLst>
              <p:tags r:id="rId14"/>
            </p:custDataLst>
          </p:nvPr>
        </p:nvSpPr>
        <p:spPr>
          <a:xfrm flipV="1">
            <a:off x="6252210" y="4451350"/>
            <a:ext cx="1031875" cy="612775"/>
          </a:xfrm>
          <a:prstGeom prst="parallelogram">
            <a:avLst>
              <a:gd name="adj" fmla="val 32130"/>
            </a:avLst>
          </a:prstGeom>
          <a:gradFill>
            <a:gsLst>
              <a:gs pos="45000">
                <a:srgbClr val="F7FAFE"/>
              </a:gs>
              <a:gs pos="65000">
                <a:srgbClr val="CFD3DE"/>
              </a:gs>
              <a:gs pos="80000">
                <a:srgbClr val="F4F5F7"/>
              </a:gs>
            </a:gsLst>
            <a:lin ang="16200000" scaled="0"/>
          </a:gradFill>
          <a:ln>
            <a:gradFill>
              <a:gsLst>
                <a:gs pos="0">
                  <a:schemeClr val="bg1"/>
                </a:gs>
                <a:gs pos="100000">
                  <a:schemeClr val="bg1">
                    <a:alpha val="5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en-US" altLang="zh-CN" sz="3735">
              <a:solidFill>
                <a:srgbClr val="0C224F"/>
              </a:solidFill>
              <a:latin typeface="Arial Black" panose="020B0A04020102020204" charset="0"/>
              <a:cs typeface="Arial Black" panose="020B0A04020102020204" charset="0"/>
              <a:sym typeface="+mn-ea"/>
            </a:endParaRPr>
          </a:p>
        </p:txBody>
      </p:sp>
      <p:sp>
        <p:nvSpPr>
          <p:cNvPr id="7" name="文本框 11"/>
          <p:cNvSpPr txBox="1"/>
          <p:nvPr>
            <p:custDataLst>
              <p:tags r:id="rId15"/>
            </p:custDataLst>
          </p:nvPr>
        </p:nvSpPr>
        <p:spPr>
          <a:xfrm>
            <a:off x="6384290" y="4518660"/>
            <a:ext cx="767715" cy="4800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3735" dirty="0">
                <a:solidFill>
                  <a:srgbClr val="0F325E"/>
                </a:solidFill>
                <a:latin typeface="Impact" panose="020B0806030902050204" pitchFamily="34" charset="0"/>
                <a:sym typeface="+mn-ea"/>
              </a:rPr>
              <a:t>03</a:t>
            </a:r>
            <a:endParaRPr lang="en-US" altLang="zh-CN" sz="3735" dirty="0">
              <a:solidFill>
                <a:srgbClr val="0F325E"/>
              </a:solidFill>
              <a:latin typeface="Impact" panose="020B0806030902050204" pitchFamily="34" charset="0"/>
              <a:sym typeface="+mn-ea"/>
            </a:endParaRPr>
          </a:p>
        </p:txBody>
      </p:sp>
      <p:sp>
        <p:nvSpPr>
          <p:cNvPr id="9" name="文本框 11"/>
          <p:cNvSpPr txBox="1"/>
          <p:nvPr>
            <p:custDataLst>
              <p:tags r:id="rId16"/>
            </p:custDataLst>
          </p:nvPr>
        </p:nvSpPr>
        <p:spPr>
          <a:xfrm>
            <a:off x="9518650" y="4535170"/>
            <a:ext cx="767715" cy="4800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3735" dirty="0">
                <a:solidFill>
                  <a:srgbClr val="0F325E"/>
                </a:solidFill>
                <a:latin typeface="Impact" panose="020B0806030902050204" pitchFamily="34" charset="0"/>
                <a:sym typeface="+mn-ea"/>
              </a:rPr>
              <a:t>06</a:t>
            </a:r>
            <a:endParaRPr lang="en-US" altLang="zh-CN" sz="3735" dirty="0">
              <a:solidFill>
                <a:srgbClr val="0F325E"/>
              </a:solidFill>
              <a:latin typeface="Impact" panose="020B0806030902050204" pitchFamily="34" charset="0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17"/>
            </p:custDataLst>
          </p:nvPr>
        </p:nvSpPr>
        <p:spPr>
          <a:xfrm>
            <a:off x="7270750" y="4457700"/>
            <a:ext cx="4921250" cy="500380"/>
          </a:xfrm>
          <a:prstGeom prst="rect">
            <a:avLst/>
          </a:prstGeom>
          <a:ln w="15875">
            <a:noFill/>
          </a:ln>
          <a:effectLst>
            <a:outerShdw blurRad="25400" dist="25400" dir="5400000" algn="t" rotWithShape="0">
              <a:srgbClr val="0C224F">
                <a:alpha val="40000"/>
              </a:srgbClr>
            </a:outerShdw>
          </a:effectLst>
        </p:spPr>
        <p:txBody>
          <a:bodyPr wrap="square" lIns="91428" tIns="45714" rIns="91428" bIns="45714" anchor="ctr" anchorCtr="0">
            <a:spAutoFit/>
          </a:bodyPr>
          <a:p>
            <a:pPr indent="0" fontAlgn="auto"/>
            <a:r>
              <a:rPr lang="zh-CN" altLang="en-US" sz="2665" b="1" spc="100" dirty="0" smtClean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</a:t>
            </a:r>
            <a:r>
              <a:rPr lang="en-US" altLang="zh-CN" sz="2665" b="1" spc="100" dirty="0" smtClean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2.3 </a:t>
            </a:r>
            <a:r>
              <a:rPr lang="zh-CN" altLang="en-US" sz="2665" b="1" spc="100" dirty="0" smtClean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蜂鸣器驱动电路</a:t>
            </a:r>
            <a:endParaRPr lang="zh-CN" altLang="en-US" sz="2665" b="1" spc="100" dirty="0" smtClean="0">
              <a:gradFill>
                <a:gsLst>
                  <a:gs pos="80000">
                    <a:srgbClr val="F4F5F7"/>
                  </a:gs>
                  <a:gs pos="45000">
                    <a:schemeClr val="accent1">
                      <a:lumMod val="5000"/>
                      <a:lumOff val="95000"/>
                    </a:schemeClr>
                  </a:gs>
                  <a:gs pos="65000">
                    <a:srgbClr val="C3C8D4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平行四边形 10"/>
          <p:cNvSpPr/>
          <p:nvPr>
            <p:custDataLst>
              <p:tags r:id="rId18"/>
            </p:custDataLst>
          </p:nvPr>
        </p:nvSpPr>
        <p:spPr>
          <a:xfrm flipV="1">
            <a:off x="7152005" y="4324350"/>
            <a:ext cx="5039360" cy="853440"/>
          </a:xfrm>
          <a:prstGeom prst="parallelogram">
            <a:avLst>
              <a:gd name="adj" fmla="val 31491"/>
            </a:avLst>
          </a:prstGeom>
          <a:gradFill>
            <a:gsLst>
              <a:gs pos="0">
                <a:schemeClr val="bg1">
                  <a:alpha val="15000"/>
                </a:schemeClr>
              </a:gs>
              <a:gs pos="100000">
                <a:schemeClr val="bg1">
                  <a:alpha val="5000"/>
                </a:schemeClr>
              </a:gs>
            </a:gsLst>
            <a:lin ang="16200000" scaled="0"/>
          </a:gradFill>
          <a:ln>
            <a:gradFill>
              <a:gsLst>
                <a:gs pos="0">
                  <a:schemeClr val="bg1"/>
                </a:gs>
                <a:gs pos="100000">
                  <a:schemeClr val="bg1">
                    <a:alpha val="20000"/>
                  </a:schemeClr>
                </a:gs>
              </a:gsLst>
              <a:lin ang="189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2400">
              <a:sym typeface="+mn-ea"/>
            </a:endParaRPr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527" y="119063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评价</a:t>
            </a:r>
            <a:endParaRPr lang="zh-CN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8095" y="641350"/>
            <a:ext cx="7555865" cy="53651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2725" y="253365"/>
            <a:ext cx="860298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2.3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蜂鸣器驱动电路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3055" y="1050925"/>
            <a:ext cx="4530725" cy="171450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蜂鸣器是一种输出设备，可以作为报警信号或者提示信号。单片机控制蜂鸣器发声的基本原理和方法：需对驱动口输入驱动电平，通过放大电路对电流进行放大驱动，就能使蜂鸣器发出声音。改变输入电平频率，就可以调整蜂鸣器的音调，产生各种不同的声音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7180" y="1569085"/>
            <a:ext cx="6322695" cy="33286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2405" y="5715"/>
            <a:ext cx="9408160" cy="612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</a:t>
            </a:r>
            <a:r>
              <a:rPr lang="en-US" alt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2.3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蜂鸣器驱动电路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770" y="452120"/>
            <a:ext cx="11809095" cy="61664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任务目标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1、知识目标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掌握蜂鸣器结构、原理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掌握蜂鸣器的驱动方式、分类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2、技能目标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能使用proteus仿真软件构建蜂鸣器发声电路图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能使用keil编程软件进行蜂鸣器发声的编程，实现对蜂鸣器发声控制的设计、运行及调试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能使用按键、LED灯等电子元件对蜂鸣器电路进行拓展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3、素养目标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培养学生的编程思维能力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培养学生的创新能力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培养学生严谨细致的工作态度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5780" y="403860"/>
            <a:ext cx="73818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知识2.3.1 蜂鸣器结构原理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1145" y="925830"/>
            <a:ext cx="10429875" cy="26765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蜂鸣器是一种一体化结构的电子讯响器，采用直流电压供电，广泛应用于电脑、冰箱、洗衣机、玩具、电梯、电话、报警器等电子产品中作发声器件。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1．压电式蜂鸣器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2．电磁式蜂鸣器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3314065"/>
            <a:ext cx="3981450" cy="274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2595" y="3306445"/>
            <a:ext cx="4300220" cy="27571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62455" y="6212840"/>
            <a:ext cx="1903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压电式蜂鸣器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60690" y="6212840"/>
            <a:ext cx="1903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电磁式蜂鸣器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5780" y="403860"/>
            <a:ext cx="73818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知识2.</a:t>
            </a: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蜂鸣器驱动电路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600" y="925830"/>
            <a:ext cx="1042987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蜂鸣器按照驱动方式分为两种:一种是有源蜂鸣器，内含多谐振荡器，能够采用直流电源直接驱动;另外一种就是无源蜂鸣器，需通过脉冲来驱动，不能采用直流来驱动。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2020" y="2708275"/>
            <a:ext cx="7009765" cy="9899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020" y="4649470"/>
            <a:ext cx="6653530" cy="1323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17950" y="3863975"/>
            <a:ext cx="4356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无源他激型蜂鸣器的工作发声原理图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17950" y="6141720"/>
            <a:ext cx="4356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有源自激型蜂鸣器的工作发声原理图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9762" y="507683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任务实施</a:t>
            </a:r>
            <a:endParaRPr lang="zh-CN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890" y="1153795"/>
            <a:ext cx="10429875" cy="35382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选用Proteus软件、Keil uVision4软件，使用AT89C51单片机蜂鸣器发声。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en-US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任务分析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本项目中我们在Proteus的元件库中找到如下元件1k电阻、PNP三极管、BUZZER蜂鸣器，按照电路原理图连接。接好后只需要通过单片机I/O引脚给低电平，三极管就会导通，使蜂鸣器发声。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4175" y="974090"/>
            <a:ext cx="104298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480" y="349250"/>
            <a:ext cx="116681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2、使用Proteus软件绘制电路原理图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按照工作任务要求，蜂鸣器发声电路由51系列单片机最小系统和三极管放大电路构成。蜂鸣器发声电路设计如图所示。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165" y="1830705"/>
            <a:ext cx="7151370" cy="41338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527" y="119063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评价</a:t>
            </a:r>
            <a:endParaRPr lang="zh-CN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9085" y="821055"/>
            <a:ext cx="7346315" cy="54286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380" y="3106420"/>
            <a:ext cx="7618730" cy="1701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 bwMode="auto">
          <a:xfrm>
            <a:off x="966153" y="2294573"/>
            <a:ext cx="10260330" cy="118491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5400000" algn="t" rotWithShape="0">
              <a:srgbClr val="0C224F">
                <a:alpha val="40000"/>
              </a:srgbClr>
            </a:outerShdw>
          </a:effectLst>
        </p:spPr>
        <p:txBody>
          <a:bodyPr wrap="square" lIns="108910" tIns="54455" rIns="108910" bIns="54455" rtlCol="0" anchor="ctr" anchorCtr="0">
            <a:spAutoFit/>
          </a:bodyPr>
          <a:p>
            <a:pPr lvl="0" algn="ctr" defTabSz="685800">
              <a:spcAft>
                <a:spcPts val="0"/>
              </a:spcAft>
              <a:buClrTx/>
              <a:buSzTx/>
              <a:buFontTx/>
            </a:pPr>
            <a:r>
              <a:rPr lang="zh-CN" altLang="en-US" sz="7000" spc="50" dirty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effectLst/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+mn-ea"/>
              </a:rPr>
              <a:t>初心在方寸</a:t>
            </a:r>
            <a:r>
              <a:rPr lang="en-US" altLang="zh-CN" sz="7000" spc="50" dirty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effectLst/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+mn-ea"/>
              </a:rPr>
              <a:t> </a:t>
            </a:r>
            <a:r>
              <a:rPr lang="zh-CN" altLang="en-US" sz="7000" spc="50" dirty="0">
                <a:gradFill>
                  <a:gsLst>
                    <a:gs pos="80000">
                      <a:srgbClr val="F4F5F7"/>
                    </a:gs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C3C8D4"/>
                    </a:gs>
                  </a:gsLst>
                  <a:lin ang="5400000" scaled="0"/>
                </a:gradFill>
                <a:effectLst/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+mn-ea"/>
              </a:rPr>
              <a:t>咫尺在匠心</a:t>
            </a:r>
            <a:endParaRPr lang="zh-CN" altLang="en-US" sz="7000" spc="50" dirty="0">
              <a:gradFill>
                <a:gsLst>
                  <a:gs pos="80000">
                    <a:srgbClr val="F4F5F7"/>
                  </a:gs>
                  <a:gs pos="45000">
                    <a:schemeClr val="accent1">
                      <a:lumMod val="5000"/>
                      <a:lumOff val="95000"/>
                    </a:schemeClr>
                  </a:gs>
                  <a:gs pos="65000">
                    <a:srgbClr val="C3C8D4"/>
                  </a:gs>
                </a:gsLst>
                <a:lin ang="5400000" scaled="0"/>
              </a:gradFill>
              <a:effectLst/>
              <a:latin typeface="汉仪菱心体简" panose="02010400000101010101" charset="-122"/>
              <a:ea typeface="汉仪菱心体简" panose="02010400000101010101" charset="-122"/>
              <a:cs typeface="汉仪菱心体简" panose="0201040000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2250" y="385445"/>
            <a:ext cx="947293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.1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点亮一盏 ＬＥＤ 灯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67" y="1659573"/>
            <a:ext cx="5080000" cy="953135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用单片机控制编写程序点亮一盏 ＬＥＤ 灯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3910" y="1141095"/>
            <a:ext cx="5417820" cy="45853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2725" y="0"/>
            <a:ext cx="897255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</a:t>
            </a:r>
            <a:r>
              <a:rPr lang="en-US" alt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2.1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点亮一盏 ＬＥＤ 灯</a:t>
            </a:r>
            <a:endParaRPr lang="zh-CN" altLang="en-US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725" y="386715"/>
            <a:ext cx="11177270" cy="62236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1、知识目标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掌握单片机控制器的含义，了解单片机发展历史；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掌握单片机硬件结构，熟悉单片机的引脚含义；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掌握单片机时钟含义，特别是时钟周期、机器周期、指令周期的含义；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掌握最小系统的含义，特别是掌握电源电路、时钟电路、复位电路的组成。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2、技能目标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能使用proteus仿真软件构建单片机最小系统；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能进行单片机时钟的计算；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能使用keil编程软件进行点亮LED灯的编程，实现对LED控制的设计、运行及调试。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3、素养目标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培养学生的编程思维能力；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培养学生独立思考的能力；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培养学生发现问题、解决问题的能力。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9762" y="507683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知识2.1.1 单片机概述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4945" y="1144905"/>
            <a:ext cx="10429875" cy="26765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片机又称为MCU,是指集成在一块电路芯片上的计算机系统，运用集成电路技术把具有数据处理能力的中央处理器CPU、随机存储器RAM、只读存储器ROM、多种I/O口和中断系统、定时器/计数器等各种功能集成到一块硅片上构成一个完整的计算机系统，它与计算机相比，单片机只缺少了I/O设备。</a:t>
            </a:r>
            <a:endParaRPr lang="zh-CN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4280" y="3477260"/>
            <a:ext cx="4592955" cy="3044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385" y="3477260"/>
            <a:ext cx="3893820" cy="30099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4175" y="422910"/>
            <a:ext cx="533527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知识2.1.2 单片机结构与引脚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325" y="1210310"/>
            <a:ext cx="104298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1、单片机的结构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3775" y="1884045"/>
            <a:ext cx="7755890" cy="39566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76115" y="6061075"/>
            <a:ext cx="2964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en-US" altLang="zh-CN">
                <a:solidFill>
                  <a:schemeClr val="bg1"/>
                </a:solidFill>
              </a:rPr>
              <a:t> </a:t>
            </a:r>
            <a:r>
              <a:rPr lang="zh-CN" altLang="en-US">
                <a:solidFill>
                  <a:schemeClr val="bg1"/>
                </a:solidFill>
              </a:rPr>
              <a:t>单片机结构图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4175" y="422910"/>
            <a:ext cx="533527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知识2.1.2 单片机结构与引脚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325" y="1210310"/>
            <a:ext cx="104298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单片机的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引脚</a:t>
            </a:r>
            <a:endParaRPr lang="zh-CN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98485" y="6215380"/>
            <a:ext cx="2964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en-US" altLang="zh-CN">
                <a:solidFill>
                  <a:schemeClr val="bg1"/>
                </a:solidFill>
              </a:rPr>
              <a:t> </a:t>
            </a:r>
            <a:r>
              <a:rPr lang="zh-CN" altLang="en-US">
                <a:solidFill>
                  <a:schemeClr val="bg1"/>
                </a:solidFill>
              </a:rPr>
              <a:t>单片机引脚</a:t>
            </a:r>
            <a:r>
              <a:rPr lang="zh-CN" altLang="en-US">
                <a:solidFill>
                  <a:schemeClr val="bg1"/>
                </a:solidFill>
              </a:rPr>
              <a:t>图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8085" y="1675130"/>
            <a:ext cx="4284980" cy="41433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1325" y="2064385"/>
            <a:ext cx="5862955" cy="2268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在MCS-51系列单片机中的8031、8051及8751均采用40引脚DIP封装形式(双列直插式封装)，引脚如图所示。受封装形式的限制，有不少引脚具有两种功能。</a:t>
            </a:r>
            <a:endParaRPr lang="zh-CN" altLang="en-US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0035" y="52705"/>
            <a:ext cx="533527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知识2.1.3 单片机时钟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3995" y="763905"/>
            <a:ext cx="11528425" cy="35382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单片机的时钟是控制其内部操作和外部通信的关键元素之一。时钟为单片机提供了时间基准，单片机内部各种各样的数字逻辑器件(如触发器、寄存器、存储器等），它的工作必须按时间顺序完成，这种时间顺序称为时序。时钟电路为单片机内部各种操作提供时间基准。</a:t>
            </a:r>
            <a:endParaRPr lang="en-US" altLang="zh-CN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单片机控制器中的时序电路产生时钟脉冲，当计算机工作时，时钟脉冲控制下一拍一拍地进行。所谓单片机的时序即CPU在执行指令时所需控制信号的时间顺序，为了保证各器件之间的同步工作，单片机内部电路应在的时钟信号下严格地控时序进行工作。</a:t>
            </a:r>
            <a:endParaRPr lang="en-US" altLang="zh-CN"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1035" y="4302125"/>
            <a:ext cx="2753360" cy="2004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8540" y="4208780"/>
            <a:ext cx="2400300" cy="2190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72030" y="6440170"/>
            <a:ext cx="2027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   </a:t>
            </a:r>
            <a:r>
              <a:rPr lang="zh-CN" altLang="en-US">
                <a:solidFill>
                  <a:schemeClr val="bg1"/>
                </a:solidFill>
              </a:rPr>
              <a:t>内部时钟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94905" y="6489700"/>
            <a:ext cx="2027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     </a:t>
            </a:r>
            <a:r>
              <a:rPr lang="zh-CN" altLang="en-US">
                <a:solidFill>
                  <a:schemeClr val="bg1"/>
                </a:solidFill>
              </a:rPr>
              <a:t>外部时钟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0035" y="156845"/>
            <a:ext cx="533527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知识2.1.4 单片机最小系统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0035" y="678815"/>
            <a:ext cx="11585575" cy="56686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单片机最小系统,是能让单片机运行起来的最小硬件连接的系统。对于51系列单片机来说，最小系统一般应该包括单片机、电源电路、时钟电路、复位电路等几部分,如</a:t>
            </a:r>
            <a:r>
              <a:rPr lang="zh-CN"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</a:t>
            </a:r>
            <a:r>
              <a:rPr sz="2800" b="1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图所示。</a:t>
            </a:r>
            <a:endParaRPr sz="2800" b="1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6310" y="2108835"/>
            <a:ext cx="4166870" cy="3813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88155" y="6174740"/>
            <a:ext cx="2358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  </a:t>
            </a:r>
            <a:r>
              <a:rPr lang="zh-CN" altLang="en-US">
                <a:solidFill>
                  <a:schemeClr val="bg1"/>
                </a:solidFill>
              </a:rPr>
              <a:t>单片机最小系统图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p="http://schemas.openxmlformats.org/presentationml/2006/main">
  <p:tag name="KSO_WM_BEAUTIFY_FLAG" val=""/>
  <p:tag name="KSO_WM_DIAGRAM_VIRTUALLY_FRAME" val="{&quot;height&quot;:426.8,&quot;left&quot;:422.35,&quot;top&quot;:37.1,&quot;width&quot;:535.5}"/>
</p:tagLst>
</file>

<file path=ppt/tags/tag117.xml><?xml version="1.0" encoding="utf-8"?>
<p:tagLst xmlns:p="http://schemas.openxmlformats.org/presentationml/2006/main">
  <p:tag name="KSO_WM_BEAUTIFY_FLAG" val=""/>
  <p:tag name="KSO_WM_DIAGRAM_VIRTUALLY_FRAME" val="{&quot;height&quot;:426.8,&quot;left&quot;:422.35,&quot;top&quot;:37.1,&quot;width&quot;:535.5}"/>
</p:tagLst>
</file>

<file path=ppt/tags/tag118.xml><?xml version="1.0" encoding="utf-8"?>
<p:tagLst xmlns:p="http://schemas.openxmlformats.org/presentationml/2006/main">
  <p:tag name="KSO_WM_BEAUTIFY_FLAG" val=""/>
  <p:tag name="KSO_WM_DIAGRAM_VIRTUALLY_FRAME" val="{&quot;height&quot;:426.8,&quot;left&quot;:422.35,&quot;top&quot;:37.1,&quot;width&quot;:535.5}"/>
</p:tagLst>
</file>

<file path=ppt/tags/tag119.xml><?xml version="1.0" encoding="utf-8"?>
<p:tagLst xmlns:p="http://schemas.openxmlformats.org/presentationml/2006/main">
  <p:tag name="KSO_WM_BEAUTIFY_FLAG" val=""/>
  <p:tag name="KSO_WM_DIAGRAM_VIRTUALLY_FRAME" val="{&quot;height&quot;:426.8,&quot;left&quot;:422.35,&quot;top&quot;:37.1,&quot;width&quot;:535.5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"/>
  <p:tag name="KSO_WM_DIAGRAM_VIRTUALLY_FRAME" val="{&quot;height&quot;:426.8,&quot;left&quot;:422.35,&quot;top&quot;:37.1,&quot;width&quot;:535.5}"/>
</p:tagLst>
</file>

<file path=ppt/tags/tag121.xml><?xml version="1.0" encoding="utf-8"?>
<p:tagLst xmlns:p="http://schemas.openxmlformats.org/presentationml/2006/main">
  <p:tag name="KSO_WM_BEAUTIFY_FLAG" val=""/>
  <p:tag name="KSO_WM_DIAGRAM_VIRTUALLY_FRAME" val="{&quot;height&quot;:426.8,&quot;left&quot;:422.35,&quot;top&quot;:37.1,&quot;width&quot;:535.5}"/>
</p:tagLst>
</file>

<file path=ppt/tags/tag122.xml><?xml version="1.0" encoding="utf-8"?>
<p:tagLst xmlns:p="http://schemas.openxmlformats.org/presentationml/2006/main">
  <p:tag name="KSO_WM_BEAUTIFY_FLAG" val=""/>
  <p:tag name="KSO_WM_DIAGRAM_VIRTUALLY_FRAME" val="{&quot;height&quot;:426.8,&quot;left&quot;:422.35,&quot;top&quot;:37.1,&quot;width&quot;:535.5}"/>
</p:tagLst>
</file>

<file path=ppt/tags/tag123.xml><?xml version="1.0" encoding="utf-8"?>
<p:tagLst xmlns:p="http://schemas.openxmlformats.org/presentationml/2006/main">
  <p:tag name="PA" val="v5.2.10"/>
</p:tagLst>
</file>

<file path=ppt/tags/tag124.xml><?xml version="1.0" encoding="utf-8"?>
<p:tagLst xmlns:p="http://schemas.openxmlformats.org/presentationml/2006/main">
  <p:tag name="KSO_WM_BEAUTIFY_FLAG" val=""/>
  <p:tag name="KSO_WM_DIAGRAM_VIRTUALLY_FRAME" val="{&quot;height&quot;:426.8,&quot;left&quot;:422.35,&quot;top&quot;:37.1,&quot;width&quot;:535.5}"/>
</p:tagLst>
</file>

<file path=ppt/tags/tag125.xml><?xml version="1.0" encoding="utf-8"?>
<p:tagLst xmlns:p="http://schemas.openxmlformats.org/presentationml/2006/main">
  <p:tag name="KSO_WM_BEAUTIFY_FLAG" val=""/>
  <p:tag name="KSO_WM_DIAGRAM_VIRTUALLY_FRAME" val="{&quot;height&quot;:363.625,&quot;left&quot;:422.35,&quot;top&quot;:100.275,&quot;width&quot;:535.5}"/>
</p:tagLst>
</file>

<file path=ppt/tags/tag126.xml><?xml version="1.0" encoding="utf-8"?>
<p:tagLst xmlns:p="http://schemas.openxmlformats.org/presentationml/2006/main">
  <p:tag name="KSO_WM_BEAUTIFY_FLAG" val=""/>
  <p:tag name="KSO_WM_DIAGRAM_VIRTUALLY_FRAME" val="{&quot;height&quot;:426.8,&quot;left&quot;:422.35,&quot;top&quot;:37.1,&quot;width&quot;:535.5}"/>
</p:tagLst>
</file>

<file path=ppt/tags/tag127.xml><?xml version="1.0" encoding="utf-8"?>
<p:tagLst xmlns:p="http://schemas.openxmlformats.org/presentationml/2006/main">
  <p:tag name="KSO_WM_BEAUTIFY_FLAG" val=""/>
  <p:tag name="KSO_WM_DIAGRAM_VIRTUALLY_FRAME" val="{&quot;height&quot;:426.8,&quot;left&quot;:422.35,&quot;top&quot;:37.1,&quot;width&quot;:535.5}"/>
</p:tagLst>
</file>

<file path=ppt/tags/tag128.xml><?xml version="1.0" encoding="utf-8"?>
<p:tagLst xmlns:p="http://schemas.openxmlformats.org/presentationml/2006/main">
  <p:tag name="KSO_WM_BEAUTIFY_FLAG" val=""/>
  <p:tag name="KSO_WM_DIAGRAM_VIRTUALLY_FRAME" val="{&quot;height&quot;:426.8,&quot;left&quot;:422.35,&quot;top&quot;:37.1,&quot;width&quot;:535.5}"/>
</p:tagLst>
</file>

<file path=ppt/tags/tag129.xml><?xml version="1.0" encoding="utf-8"?>
<p:tagLst xmlns:p="http://schemas.openxmlformats.org/presentationml/2006/main">
  <p:tag name="KSO_WM_BEAUTIFY_FLAG" val=""/>
  <p:tag name="KSO_WM_DIAGRAM_VIRTUALLY_FRAME" val="{&quot;height&quot;:426.8,&quot;left&quot;:422.35,&quot;top&quot;:37.1,&quot;width&quot;:535.5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  <p:tag name="KSO_WM_DIAGRAM_VIRTUALLY_FRAME" val="{&quot;height&quot;:363.625,&quot;left&quot;:422.35,&quot;top&quot;:100.275,&quot;width&quot;:535.5}"/>
</p:tagLst>
</file>

<file path=ppt/tags/tag131.xml><?xml version="1.0" encoding="utf-8"?>
<p:tagLst xmlns:p="http://schemas.openxmlformats.org/presentationml/2006/main">
  <p:tag name="KSO_WM_BEAUTIFY_FLAG" val=""/>
  <p:tag name="KSO_WM_DIAGRAM_VIRTUALLY_FRAME" val="{&quot;height&quot;:426.8,&quot;left&quot;:422.35,&quot;top&quot;:37.1,&quot;width&quot;:535.5}"/>
</p:tagLst>
</file>

<file path=ppt/tags/tag13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COMMONDATA" val="eyJoZGlkIjoiY2M5MmFmMmQxYTUxNWM2NWFiYmJhOTZmYzdlMzczM2YifQ=="/>
  <p:tag name="KSO_WPP_MARK_KEY" val="20ab1bde-e509-4ef2-9c47-1b3afddd1a73"/>
  <p:tag name="commondata" val="eyJoZGlkIjoiMWU4MTNhMjI2MjczYmM0YzMxYjI4ZGVlZWYzYzEyYWYifQ==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3232</Words>
  <Application>WPS 演示</Application>
  <PresentationFormat>宽屏</PresentationFormat>
  <Paragraphs>205</Paragraphs>
  <Slides>28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Wingdings</vt:lpstr>
      <vt:lpstr>华文隶书</vt:lpstr>
      <vt:lpstr>Adobe 黑体 Std R</vt:lpstr>
      <vt:lpstr>黑体</vt:lpstr>
      <vt:lpstr>Calibri</vt:lpstr>
      <vt:lpstr>汉仪菱心体简</vt:lpstr>
      <vt:lpstr>Arial Black</vt:lpstr>
      <vt:lpstr>微软雅黑</vt:lpstr>
      <vt:lpstr>Impact</vt:lpstr>
      <vt:lpstr>Arial Unicode MS</vt:lpstr>
      <vt:lpstr>WPS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Winn</cp:lastModifiedBy>
  <cp:revision>448</cp:revision>
  <dcterms:created xsi:type="dcterms:W3CDTF">2019-06-19T02:08:00Z</dcterms:created>
  <dcterms:modified xsi:type="dcterms:W3CDTF">2024-11-07T06:59:46Z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F197A99BC2584D88A31737A2FECA1BCF_13</vt:lpwstr>
  </property>
</Properties>
</file>